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8" r:id="rId4"/>
    <p:sldId id="258" r:id="rId5"/>
    <p:sldId id="259" r:id="rId6"/>
    <p:sldId id="260" r:id="rId7"/>
    <p:sldId id="266" r:id="rId8"/>
    <p:sldId id="261" r:id="rId9"/>
    <p:sldId id="270" r:id="rId10"/>
    <p:sldId id="273" r:id="rId11"/>
    <p:sldId id="274" r:id="rId12"/>
    <p:sldId id="269" r:id="rId13"/>
    <p:sldId id="262" r:id="rId14"/>
    <p:sldId id="271" r:id="rId15"/>
    <p:sldId id="272" r:id="rId16"/>
    <p:sldId id="263" r:id="rId17"/>
    <p:sldId id="275" r:id="rId18"/>
    <p:sldId id="276" r:id="rId19"/>
    <p:sldId id="277" r:id="rId20"/>
    <p:sldId id="278" r:id="rId21"/>
    <p:sldId id="279" r:id="rId22"/>
    <p:sldId id="280" r:id="rId23"/>
    <p:sldId id="281" r:id="rId24"/>
    <p:sldId id="282" r:id="rId25"/>
    <p:sldId id="283" r:id="rId26"/>
    <p:sldId id="284" r:id="rId27"/>
    <p:sldId id="26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5FA23-80DF-41CD-A719-4538D9193797}" v="636" dt="2021-10-02T16:54:21.791"/>
    <p1510:client id="{D1CE928F-8969-453B-B49B-73C1A0C779B1}" v="40" dt="2021-10-02T16:58:52.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809CED-73FD-4F31-8B74-74801844331A}" type="datetimeFigureOut">
              <a:rPr lang="en-US" smtClean="0"/>
              <a:t>10/2/2021</a:t>
            </a:fld>
            <a:endParaRPr lang="en-US"/>
          </a:p>
        </p:txBody>
      </p:sp>
      <p:sp>
        <p:nvSpPr>
          <p:cNvPr id="16" name="Slide Number Placeholder 15"/>
          <p:cNvSpPr>
            <a:spLocks noGrp="1"/>
          </p:cNvSpPr>
          <p:nvPr>
            <p:ph type="sldNum" sz="quarter" idx="11"/>
          </p:nvPr>
        </p:nvSpPr>
        <p:spPr/>
        <p:txBody>
          <a:bodyPr/>
          <a:lstStyle/>
          <a:p>
            <a:fld id="{14AF3ED5-AA20-419D-A7ED-E3DAFDCAB76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809CED-73FD-4F31-8B74-74801844331A}"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F3ED5-AA20-419D-A7ED-E3DAFDCAB76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809CED-73FD-4F31-8B74-74801844331A}"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F3ED5-AA20-419D-A7ED-E3DAFDCAB76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4809CED-73FD-4F31-8B74-74801844331A}" type="datetimeFigureOut">
              <a:rPr lang="en-US" smtClean="0"/>
              <a:t>10/2/2021</a:t>
            </a:fld>
            <a:endParaRPr lang="en-US"/>
          </a:p>
        </p:txBody>
      </p:sp>
      <p:sp>
        <p:nvSpPr>
          <p:cNvPr id="15" name="Slide Number Placeholder 14"/>
          <p:cNvSpPr>
            <a:spLocks noGrp="1"/>
          </p:cNvSpPr>
          <p:nvPr>
            <p:ph type="sldNum" sz="quarter" idx="15"/>
          </p:nvPr>
        </p:nvSpPr>
        <p:spPr/>
        <p:txBody>
          <a:bodyPr/>
          <a:lstStyle>
            <a:lvl1pPr algn="ctr">
              <a:defRPr/>
            </a:lvl1pPr>
          </a:lstStyle>
          <a:p>
            <a:fld id="{14AF3ED5-AA20-419D-A7ED-E3DAFDCAB76C}"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809CED-73FD-4F31-8B74-74801844331A}"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F3ED5-AA20-419D-A7ED-E3DAFDCAB76C}"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809CED-73FD-4F31-8B74-74801844331A}"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F3ED5-AA20-419D-A7ED-E3DAFDCAB76C}"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AF3ED5-AA20-419D-A7ED-E3DAFDCAB76C}"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4809CED-73FD-4F31-8B74-74801844331A}" type="datetimeFigureOut">
              <a:rPr lang="en-US" smtClean="0"/>
              <a:t>10/2/2021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809CED-73FD-4F31-8B74-74801844331A}" type="datetimeFigureOut">
              <a:rPr lang="en-US" smtClean="0"/>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F3ED5-AA20-419D-A7ED-E3DAFDCAB76C}"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09CED-73FD-4F31-8B74-74801844331A}" type="datetimeFigureOut">
              <a:rPr lang="en-US" smtClean="0"/>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F3ED5-AA20-419D-A7ED-E3DAFDCAB7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4809CED-73FD-4F31-8B74-74801844331A}" type="datetimeFigureOut">
              <a:rPr lang="en-US" smtClean="0"/>
              <a:t>10/2/2021</a:t>
            </a:fld>
            <a:endParaRPr lang="en-US"/>
          </a:p>
        </p:txBody>
      </p:sp>
      <p:sp>
        <p:nvSpPr>
          <p:cNvPr id="9" name="Slide Number Placeholder 8"/>
          <p:cNvSpPr>
            <a:spLocks noGrp="1"/>
          </p:cNvSpPr>
          <p:nvPr>
            <p:ph type="sldNum" sz="quarter" idx="15"/>
          </p:nvPr>
        </p:nvSpPr>
        <p:spPr/>
        <p:txBody>
          <a:bodyPr/>
          <a:lstStyle/>
          <a:p>
            <a:fld id="{14AF3ED5-AA20-419D-A7ED-E3DAFDCAB76C}"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4809CED-73FD-4F31-8B74-74801844331A}" type="datetimeFigureOut">
              <a:rPr lang="en-US" smtClean="0"/>
              <a:t>10/2/2021</a:t>
            </a:fld>
            <a:endParaRPr lang="en-US"/>
          </a:p>
        </p:txBody>
      </p:sp>
      <p:sp>
        <p:nvSpPr>
          <p:cNvPr id="9" name="Slide Number Placeholder 8"/>
          <p:cNvSpPr>
            <a:spLocks noGrp="1"/>
          </p:cNvSpPr>
          <p:nvPr>
            <p:ph type="sldNum" sz="quarter" idx="11"/>
          </p:nvPr>
        </p:nvSpPr>
        <p:spPr/>
        <p:txBody>
          <a:bodyPr/>
          <a:lstStyle/>
          <a:p>
            <a:fld id="{14AF3ED5-AA20-419D-A7ED-E3DAFDCAB76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809CED-73FD-4F31-8B74-74801844331A}" type="datetimeFigureOut">
              <a:rPr lang="en-US" smtClean="0"/>
              <a:t>10/2/2021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4AF3ED5-AA20-419D-A7ED-E3DAFDCAB76C}"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There is no Planet B</a:t>
            </a:r>
            <a:endParaRPr lang="en-US" dirty="0"/>
          </a:p>
        </p:txBody>
      </p:sp>
      <p:sp>
        <p:nvSpPr>
          <p:cNvPr id="2" name="Title 1"/>
          <p:cNvSpPr>
            <a:spLocks noGrp="1"/>
          </p:cNvSpPr>
          <p:nvPr>
            <p:ph type="ctrTitle"/>
          </p:nvPr>
        </p:nvSpPr>
        <p:spPr/>
        <p:txBody>
          <a:bodyPr/>
          <a:lstStyle/>
          <a:p>
            <a:r>
              <a:rPr lang="en-GB" b="1" dirty="0"/>
              <a:t>EARTHBOUNDS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326" y="283625"/>
            <a:ext cx="4212467" cy="1705215"/>
          </a:xfrm>
        </p:spPr>
      </p:pic>
      <p:pic>
        <p:nvPicPr>
          <p:cNvPr id="5" name="Picture 4">
            <a:extLst>
              <a:ext uri="{FF2B5EF4-FFF2-40B4-BE49-F238E27FC236}">
                <a16:creationId xmlns:a16="http://schemas.microsoft.com/office/drawing/2014/main" id="{E9D09B57-64FC-496A-B3A1-E1C0C8ADD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441" y="188640"/>
            <a:ext cx="3243084" cy="3773870"/>
          </a:xfrm>
          <a:prstGeom prst="rect">
            <a:avLst/>
          </a:prstGeom>
        </p:spPr>
      </p:pic>
      <p:pic>
        <p:nvPicPr>
          <p:cNvPr id="7" name="Picture 6">
            <a:extLst>
              <a:ext uri="{FF2B5EF4-FFF2-40B4-BE49-F238E27FC236}">
                <a16:creationId xmlns:a16="http://schemas.microsoft.com/office/drawing/2014/main" id="{D354BE11-EAD2-43E4-8137-BA77AF7EB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7058" y="4473235"/>
            <a:ext cx="4212467" cy="2101140"/>
          </a:xfrm>
          <a:prstGeom prst="rect">
            <a:avLst/>
          </a:prstGeom>
        </p:spPr>
      </p:pic>
      <p:pic>
        <p:nvPicPr>
          <p:cNvPr id="3" name="Picture 2">
            <a:extLst>
              <a:ext uri="{FF2B5EF4-FFF2-40B4-BE49-F238E27FC236}">
                <a16:creationId xmlns:a16="http://schemas.microsoft.com/office/drawing/2014/main" id="{BE97AED4-C321-497E-ACC1-5686AFF15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59" y="2189494"/>
            <a:ext cx="3501061" cy="4384881"/>
          </a:xfrm>
          <a:prstGeom prst="rect">
            <a:avLst/>
          </a:prstGeom>
        </p:spPr>
      </p:pic>
    </p:spTree>
    <p:extLst>
      <p:ext uri="{BB962C8B-B14F-4D97-AF65-F5344CB8AC3E}">
        <p14:creationId xmlns:p14="http://schemas.microsoft.com/office/powerpoint/2010/main" val="158447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158" y="188639"/>
            <a:ext cx="4515899" cy="2356165"/>
          </a:xfrm>
        </p:spPr>
      </p:pic>
      <p:pic>
        <p:nvPicPr>
          <p:cNvPr id="5" name="Picture 4">
            <a:extLst>
              <a:ext uri="{FF2B5EF4-FFF2-40B4-BE49-F238E27FC236}">
                <a16:creationId xmlns:a16="http://schemas.microsoft.com/office/drawing/2014/main" id="{E9D09B57-64FC-496A-B3A1-E1C0C8ADD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107" y="188639"/>
            <a:ext cx="3312368" cy="3773870"/>
          </a:xfrm>
          <a:prstGeom prst="rect">
            <a:avLst/>
          </a:prstGeom>
        </p:spPr>
      </p:pic>
      <p:pic>
        <p:nvPicPr>
          <p:cNvPr id="7" name="Picture 6">
            <a:extLst>
              <a:ext uri="{FF2B5EF4-FFF2-40B4-BE49-F238E27FC236}">
                <a16:creationId xmlns:a16="http://schemas.microsoft.com/office/drawing/2014/main" id="{D354BE11-EAD2-43E4-8137-BA77AF7EB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7058" y="4163164"/>
            <a:ext cx="4212467" cy="2356165"/>
          </a:xfrm>
          <a:prstGeom prst="rect">
            <a:avLst/>
          </a:prstGeom>
        </p:spPr>
      </p:pic>
      <p:pic>
        <p:nvPicPr>
          <p:cNvPr id="8" name="Picture 7">
            <a:extLst>
              <a:ext uri="{FF2B5EF4-FFF2-40B4-BE49-F238E27FC236}">
                <a16:creationId xmlns:a16="http://schemas.microsoft.com/office/drawing/2014/main" id="{00CD76A2-4CAA-49DC-ACC7-A4BF37426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58" y="2708920"/>
            <a:ext cx="4324129" cy="3810409"/>
          </a:xfrm>
          <a:prstGeom prst="rect">
            <a:avLst/>
          </a:prstGeom>
        </p:spPr>
      </p:pic>
    </p:spTree>
    <p:extLst>
      <p:ext uri="{BB962C8B-B14F-4D97-AF65-F5344CB8AC3E}">
        <p14:creationId xmlns:p14="http://schemas.microsoft.com/office/powerpoint/2010/main" val="307598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533" y="178574"/>
            <a:ext cx="4212467" cy="3070839"/>
          </a:xfrm>
        </p:spPr>
      </p:pic>
      <p:pic>
        <p:nvPicPr>
          <p:cNvPr id="5" name="Picture 4">
            <a:extLst>
              <a:ext uri="{FF2B5EF4-FFF2-40B4-BE49-F238E27FC236}">
                <a16:creationId xmlns:a16="http://schemas.microsoft.com/office/drawing/2014/main" id="{E9D09B57-64FC-496A-B3A1-E1C0C8ADD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4389"/>
            <a:ext cx="3244691" cy="6858000"/>
          </a:xfrm>
          <a:prstGeom prst="rect">
            <a:avLst/>
          </a:prstGeom>
        </p:spPr>
      </p:pic>
      <p:pic>
        <p:nvPicPr>
          <p:cNvPr id="7" name="Picture 6">
            <a:extLst>
              <a:ext uri="{FF2B5EF4-FFF2-40B4-BE49-F238E27FC236}">
                <a16:creationId xmlns:a16="http://schemas.microsoft.com/office/drawing/2014/main" id="{D354BE11-EAD2-43E4-8137-BA77AF7EB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484915"/>
            <a:ext cx="4572000" cy="2886095"/>
          </a:xfrm>
          <a:prstGeom prst="rect">
            <a:avLst/>
          </a:prstGeom>
        </p:spPr>
      </p:pic>
    </p:spTree>
    <p:extLst>
      <p:ext uri="{BB962C8B-B14F-4D97-AF65-F5344CB8AC3E}">
        <p14:creationId xmlns:p14="http://schemas.microsoft.com/office/powerpoint/2010/main" val="7166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380" y="969223"/>
            <a:ext cx="2026568" cy="536848"/>
          </a:xfrm>
        </p:spPr>
        <p:txBody>
          <a:bodyPr/>
          <a:lstStyle/>
          <a:p>
            <a:pPr lvl="0"/>
            <a:r>
              <a:rPr lang="en-US" dirty="0"/>
              <a:t>Cleanups </a:t>
            </a:r>
          </a:p>
          <a:p>
            <a:pPr marL="0" lvl="0" indent="0">
              <a:buNone/>
            </a:pPr>
            <a:endParaRPr lang="en-US" dirty="0"/>
          </a:p>
        </p:txBody>
      </p:sp>
      <p:sp>
        <p:nvSpPr>
          <p:cNvPr id="2" name="Title 1"/>
          <p:cNvSpPr>
            <a:spLocks noGrp="1"/>
          </p:cNvSpPr>
          <p:nvPr>
            <p:ph type="title"/>
          </p:nvPr>
        </p:nvSpPr>
        <p:spPr>
          <a:xfrm>
            <a:off x="457200" y="152400"/>
            <a:ext cx="8229600" cy="756320"/>
          </a:xfrm>
        </p:spPr>
        <p:txBody>
          <a:bodyPr>
            <a:normAutofit/>
          </a:bodyPr>
          <a:lstStyle/>
          <a:p>
            <a:r>
              <a:rPr lang="en-GB" dirty="0"/>
              <a:t>Actions taken by team members </a:t>
            </a:r>
            <a:endParaRPr lang="en-US" dirty="0"/>
          </a:p>
        </p:txBody>
      </p:sp>
      <p:pic>
        <p:nvPicPr>
          <p:cNvPr id="5" name="Picture 4">
            <a:extLst>
              <a:ext uri="{FF2B5EF4-FFF2-40B4-BE49-F238E27FC236}">
                <a16:creationId xmlns:a16="http://schemas.microsoft.com/office/drawing/2014/main" id="{5D029321-1796-4759-A713-576E1BE9C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75" y="2906942"/>
            <a:ext cx="4176464" cy="3618402"/>
          </a:xfrm>
          <a:prstGeom prst="rect">
            <a:avLst/>
          </a:prstGeom>
        </p:spPr>
      </p:pic>
      <p:pic>
        <p:nvPicPr>
          <p:cNvPr id="10" name="Picture 9">
            <a:extLst>
              <a:ext uri="{FF2B5EF4-FFF2-40B4-BE49-F238E27FC236}">
                <a16:creationId xmlns:a16="http://schemas.microsoft.com/office/drawing/2014/main" id="{3E76D08A-B29D-44EB-8978-E0D861427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092" y="989682"/>
            <a:ext cx="3296335" cy="2943374"/>
          </a:xfrm>
          <a:prstGeom prst="rect">
            <a:avLst/>
          </a:prstGeom>
        </p:spPr>
      </p:pic>
      <p:pic>
        <p:nvPicPr>
          <p:cNvPr id="12" name="Picture 11">
            <a:extLst>
              <a:ext uri="{FF2B5EF4-FFF2-40B4-BE49-F238E27FC236}">
                <a16:creationId xmlns:a16="http://schemas.microsoft.com/office/drawing/2014/main" id="{85799B7B-0250-4189-B78B-70432010C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151" y="989682"/>
            <a:ext cx="2733675" cy="55356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040904"/>
          </a:xfrm>
        </p:spPr>
        <p:txBody>
          <a:bodyPr/>
          <a:lstStyle/>
          <a:p>
            <a:pPr lvl="0"/>
            <a:r>
              <a:rPr lang="en-US" dirty="0"/>
              <a:t>Site visits to evaluate the actual situation of some of the main places of interest</a:t>
            </a:r>
          </a:p>
        </p:txBody>
      </p:sp>
      <p:sp>
        <p:nvSpPr>
          <p:cNvPr id="2" name="Title 1"/>
          <p:cNvSpPr>
            <a:spLocks noGrp="1"/>
          </p:cNvSpPr>
          <p:nvPr>
            <p:ph type="title"/>
          </p:nvPr>
        </p:nvSpPr>
        <p:spPr/>
        <p:txBody>
          <a:bodyPr>
            <a:normAutofit/>
          </a:bodyPr>
          <a:lstStyle/>
          <a:p>
            <a:r>
              <a:rPr lang="en-GB" dirty="0"/>
              <a:t>Actions taken by team members </a:t>
            </a:r>
            <a:endParaRPr lang="en-US" dirty="0"/>
          </a:p>
        </p:txBody>
      </p:sp>
      <p:pic>
        <p:nvPicPr>
          <p:cNvPr id="6" name="Picture 5">
            <a:extLst>
              <a:ext uri="{FF2B5EF4-FFF2-40B4-BE49-F238E27FC236}">
                <a16:creationId xmlns:a16="http://schemas.microsoft.com/office/drawing/2014/main" id="{E7337147-B4EE-46F5-85EA-F94A1FD2F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412492"/>
            <a:ext cx="7200800" cy="4197085"/>
          </a:xfrm>
          <a:prstGeom prst="rect">
            <a:avLst/>
          </a:prstGeom>
        </p:spPr>
      </p:pic>
    </p:spTree>
    <p:extLst>
      <p:ext uri="{BB962C8B-B14F-4D97-AF65-F5344CB8AC3E}">
        <p14:creationId xmlns:p14="http://schemas.microsoft.com/office/powerpoint/2010/main" val="177990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1977008"/>
          </a:xfrm>
        </p:spPr>
        <p:txBody>
          <a:bodyPr/>
          <a:lstStyle/>
          <a:p>
            <a:pPr lvl="0"/>
            <a:r>
              <a:rPr lang="en-US" dirty="0"/>
              <a:t>Creation of a Facebook page for the group</a:t>
            </a:r>
          </a:p>
          <a:p>
            <a:pPr lvl="0"/>
            <a:r>
              <a:rPr lang="en-US" dirty="0"/>
              <a:t>Collection of bottles and caps to be recycled </a:t>
            </a:r>
          </a:p>
          <a:p>
            <a:pPr lvl="0"/>
            <a:r>
              <a:rPr lang="en-US" dirty="0"/>
              <a:t>Request and attend meeting with stakeholders to share ideas and discussion.</a:t>
            </a:r>
          </a:p>
        </p:txBody>
      </p:sp>
      <p:sp>
        <p:nvSpPr>
          <p:cNvPr id="2" name="Title 1"/>
          <p:cNvSpPr>
            <a:spLocks noGrp="1"/>
          </p:cNvSpPr>
          <p:nvPr>
            <p:ph type="title"/>
          </p:nvPr>
        </p:nvSpPr>
        <p:spPr/>
        <p:txBody>
          <a:bodyPr>
            <a:normAutofit/>
          </a:bodyPr>
          <a:lstStyle/>
          <a:p>
            <a:r>
              <a:rPr lang="en-GB" dirty="0"/>
              <a:t>Actions taken by team members </a:t>
            </a:r>
            <a:endParaRPr lang="en-US" dirty="0"/>
          </a:p>
        </p:txBody>
      </p:sp>
    </p:spTree>
    <p:extLst>
      <p:ext uri="{BB962C8B-B14F-4D97-AF65-F5344CB8AC3E}">
        <p14:creationId xmlns:p14="http://schemas.microsoft.com/office/powerpoint/2010/main" val="144957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204864"/>
            <a:ext cx="8535892" cy="4295938"/>
          </a:xfrm>
        </p:spPr>
        <p:txBody>
          <a:bodyPr anchor="t"/>
          <a:lstStyle/>
          <a:p>
            <a:pPr algn="just"/>
            <a:r>
              <a:rPr lang="en-GB" dirty="0"/>
              <a:t>Due to the ongoing pandemic situation in Mauritius the original concept of the group which was to bring about the concept of "Eco-Hiking" as main concept had to be re formulated to be a secondary objective. The concept was to go out and visit and better every of the Natural treasures that Mauritius holds. Group activities being closely monitored the group had to change the concept. Moreover one of our member was positively tested to the Virus.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t>Difficulties &amp; Challenges encountered</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830997"/>
          </a:xfrm>
          <a:prstGeom prst="rect">
            <a:avLst/>
          </a:prstGeom>
          <a:noFill/>
        </p:spPr>
        <p:txBody>
          <a:bodyPr wrap="square" rtlCol="0">
            <a:spAutoFit/>
          </a:bodyPr>
          <a:lstStyle/>
          <a:p>
            <a:r>
              <a:rPr lang="en-GB" sz="2400" dirty="0"/>
              <a:t>Need to convert the whole concept from Island Explorers and Re-adapt to </a:t>
            </a:r>
            <a:r>
              <a:rPr lang="en-GB" sz="2400" dirty="0" err="1"/>
              <a:t>EarthBounds</a:t>
            </a:r>
            <a:r>
              <a:rPr lang="en-GB" sz="2400" dirty="0"/>
              <a:t> </a:t>
            </a:r>
            <a:endParaRPr lang="en-M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anchor="t"/>
          <a:lstStyle/>
          <a:p>
            <a:pPr algn="just"/>
            <a:r>
              <a:rPr lang="en-GB" dirty="0"/>
              <a:t>The Group split up was one of the principal turnoff of the group. After all procedures were discussed and approved by the group we came to know that the NLE requirement was to have only one co trainer per project and this was and still the main demotivating factor that we came across. Even more that with the split up came also dormant members.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t>Difficulties &amp; Challenges encountered</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fr-FR" sz="2400" dirty="0"/>
              <a:t>Group Split up </a:t>
            </a:r>
            <a:endParaRPr lang="en-MU" sz="3200" dirty="0"/>
          </a:p>
        </p:txBody>
      </p:sp>
    </p:spTree>
    <p:extLst>
      <p:ext uri="{BB962C8B-B14F-4D97-AF65-F5344CB8AC3E}">
        <p14:creationId xmlns:p14="http://schemas.microsoft.com/office/powerpoint/2010/main" val="201183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anchor="t"/>
          <a:lstStyle/>
          <a:p>
            <a:pPr algn="just"/>
            <a:r>
              <a:rPr lang="en-GB" dirty="0" err="1"/>
              <a:t>Polypets</a:t>
            </a:r>
            <a:r>
              <a:rPr lang="en-GB" dirty="0"/>
              <a:t> Recyclers ltd. Company with whom we met on the 08/09/2021. Where the employees was reluctant to help us since we approached the director instead of them as per their saying and they literally swept the floor to give us the flakes that we requested and obviously we got it with all its dirt and other waste. </a:t>
            </a:r>
          </a:p>
          <a:p>
            <a:pPr algn="just"/>
            <a:r>
              <a:rPr lang="en-GB" dirty="0"/>
              <a:t>Moreover we also faced unresponsiveness issues with one of the main stakeholders that was supposed to help us derive the final product and we are still trying to find another alternative.</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t>Difficulties &amp; Challenges encountered</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en-GB" sz="2400" dirty="0"/>
              <a:t>Lack of interest from stakeholders involved </a:t>
            </a:r>
            <a:endParaRPr lang="en-MU" sz="4000" dirty="0"/>
          </a:p>
        </p:txBody>
      </p:sp>
    </p:spTree>
    <p:extLst>
      <p:ext uri="{BB962C8B-B14F-4D97-AF65-F5344CB8AC3E}">
        <p14:creationId xmlns:p14="http://schemas.microsoft.com/office/powerpoint/2010/main" val="183876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anchor="t"/>
          <a:lstStyle/>
          <a:p>
            <a:pPr algn="just"/>
            <a:r>
              <a:rPr lang="en-GB" dirty="0"/>
              <a:t>Some members of the group were nearly not active at all during the whole course of the project and this seriously burden the other active members and despite that we managed but during the last stage of the project this really hit us hard since the last stage co-</a:t>
            </a:r>
            <a:r>
              <a:rPr lang="en-GB" dirty="0" err="1"/>
              <a:t>incided</a:t>
            </a:r>
            <a:r>
              <a:rPr lang="en-GB" dirty="0"/>
              <a:t> with internship period of the other active members and they had to take up their internship. The lack of interest and involvement of the other dormant members was really a heavy burden to bear by that time.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t>Difficulties &amp; Challenges encountered</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en-GB" sz="2400" dirty="0"/>
              <a:t>Lack of interest and responsibility of members </a:t>
            </a:r>
            <a:endParaRPr lang="en-MU" sz="4800" dirty="0"/>
          </a:p>
        </p:txBody>
      </p:sp>
    </p:spTree>
    <p:extLst>
      <p:ext uri="{BB962C8B-B14F-4D97-AF65-F5344CB8AC3E}">
        <p14:creationId xmlns:p14="http://schemas.microsoft.com/office/powerpoint/2010/main" val="83345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anchor="t">
            <a:normAutofit lnSpcReduction="10000"/>
          </a:bodyPr>
          <a:lstStyle/>
          <a:p>
            <a:pPr algn="just"/>
            <a:r>
              <a:rPr lang="en-GB" dirty="0"/>
              <a:t>Mauritius is one of such small Islands that is still striving in the field of waste management. In Fact, among the different kinds of waste being landfilled, waste plastics which represent around 3% of the total waste produced in Mauritius, is one of the major components that presents a significant threat to the environment due to its non- biodegradable nature.</a:t>
            </a:r>
            <a:endParaRPr lang="en-US"/>
          </a:p>
          <a:p>
            <a:pPr marL="0" indent="0" algn="just">
              <a:buNone/>
            </a:pPr>
            <a:endParaRPr lang="en-GB" dirty="0"/>
          </a:p>
          <a:p>
            <a:pPr algn="just"/>
            <a:r>
              <a:rPr lang="en-GB" err="1"/>
              <a:t>Earthbound’s</a:t>
            </a:r>
            <a:r>
              <a:rPr lang="en-GB" dirty="0"/>
              <a:t> main challenge and the goal was to find a regenerative way to use those plastic and turn them </a:t>
            </a:r>
            <a:r>
              <a:rPr lang="en-GB"/>
              <a:t>into reusable products that will be re used in the </a:t>
            </a:r>
            <a:r>
              <a:rPr lang="en-GB" dirty="0"/>
              <a:t>Mauritians daily lives. </a:t>
            </a:r>
          </a:p>
          <a:p>
            <a:pPr algn="just"/>
            <a:endParaRPr lang="en-US" dirty="0"/>
          </a:p>
        </p:txBody>
      </p:sp>
      <p:sp>
        <p:nvSpPr>
          <p:cNvPr id="2" name="Title 1"/>
          <p:cNvSpPr>
            <a:spLocks noGrp="1"/>
          </p:cNvSpPr>
          <p:nvPr>
            <p:ph type="title"/>
          </p:nvPr>
        </p:nvSpPr>
        <p:spPr/>
        <p:txBody>
          <a:bodyPr vert="horz" lIns="91440" tIns="45720" rIns="91440" bIns="45720" rtlCol="0" anchor="b" anchorCtr="0">
            <a:normAutofit/>
          </a:bodyPr>
          <a:lstStyle/>
          <a:p>
            <a:r>
              <a:rPr lang="en-US" i="1" dirty="0"/>
              <a:t>Problem Definition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anchor="t">
            <a:normAutofit lnSpcReduction="10000"/>
          </a:bodyPr>
          <a:lstStyle/>
          <a:p>
            <a:pPr algn="just"/>
            <a:r>
              <a:rPr lang="en-GB" dirty="0"/>
              <a:t>Some members contribute more to a team than the rest of the team. The reason is not always that they feel responsible for the team, the share of their contribution depends on their individual talent and efficiency. But sometimes, these talent differences caused conflicts between team members. </a:t>
            </a:r>
          </a:p>
          <a:p>
            <a:pPr algn="just"/>
            <a:r>
              <a:rPr lang="en-GB" dirty="0"/>
              <a:t>Some members of the team were slower and less efficient than the rest. This decrease the overall productivity of the team and was frustrating for the high-performers of the team causing conflicts within the team. To avoid this, </a:t>
            </a:r>
            <a:r>
              <a:rPr lang="en-GB" dirty="0" err="1"/>
              <a:t>EarthBounds</a:t>
            </a:r>
            <a:r>
              <a:rPr lang="en-GB" dirty="0"/>
              <a:t> set goals that were based on their capability and skills.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t>Difficulties &amp; Challenges encountered</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en-GB" sz="2400" dirty="0"/>
              <a:t>Talent Differences</a:t>
            </a:r>
            <a:endParaRPr lang="en-MU" sz="6000" dirty="0"/>
          </a:p>
        </p:txBody>
      </p:sp>
    </p:spTree>
    <p:extLst>
      <p:ext uri="{BB962C8B-B14F-4D97-AF65-F5344CB8AC3E}">
        <p14:creationId xmlns:p14="http://schemas.microsoft.com/office/powerpoint/2010/main" val="356944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anchor="t">
            <a:normAutofit fontScale="92500"/>
          </a:bodyPr>
          <a:lstStyle/>
          <a:p>
            <a:pPr algn="just"/>
            <a:r>
              <a:rPr lang="en-GB" dirty="0"/>
              <a:t>The main idea of the group concerning plastic recycling was to turn them into garments. But after market research and meeting with </a:t>
            </a:r>
            <a:r>
              <a:rPr lang="en-GB" dirty="0" err="1"/>
              <a:t>WeCycle</a:t>
            </a:r>
            <a:r>
              <a:rPr lang="en-GB" dirty="0"/>
              <a:t> Mauritius we came to know that such technology is not only unavailable but also so costly that all the firms that recycle plastic prefer to export their collected waste to South Africa where the machine is available.</a:t>
            </a:r>
          </a:p>
          <a:p>
            <a:pPr algn="just"/>
            <a:r>
              <a:rPr lang="en-GB" dirty="0"/>
              <a:t>Moreover, the only NGO that we found that recycles, upcycle and educate users as to the different alternative uses of plastic locally is Precious Plastic. The two main types of plastic treated by Precious Plastic is PP (Polypropylene Plastic), PE (Polyethylene Plastic), HDPE (High Density Polyethylene Plastic). </a:t>
            </a:r>
            <a:endParaRPr lang="en-MU" dirty="0"/>
          </a:p>
          <a:p>
            <a:pPr algn="just"/>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t>Difficulties &amp; Challenges encountered</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en-GB" sz="2400" dirty="0"/>
              <a:t>Unavailability of the proper Technology</a:t>
            </a:r>
            <a:endParaRPr lang="en-MU" sz="6000" dirty="0"/>
          </a:p>
        </p:txBody>
      </p:sp>
    </p:spTree>
    <p:extLst>
      <p:ext uri="{BB962C8B-B14F-4D97-AF65-F5344CB8AC3E}">
        <p14:creationId xmlns:p14="http://schemas.microsoft.com/office/powerpoint/2010/main" val="2384873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1893509"/>
          </a:xfrm>
        </p:spPr>
        <p:txBody>
          <a:bodyPr anchor="t">
            <a:normAutofit/>
          </a:bodyPr>
          <a:lstStyle/>
          <a:p>
            <a:pPr algn="just"/>
            <a:r>
              <a:rPr lang="en-US" dirty="0"/>
              <a:t>Unfortunately for us during the last stage of the project our Assistant Team Leader was also tested positive to the COVID-19 and this brought about a delay in finalizing and deriving the final product.</a:t>
            </a:r>
            <a:endParaRPr lang="en-MU" dirty="0"/>
          </a:p>
          <a:p>
            <a:pPr algn="just"/>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t>Difficulties &amp; Challenges encountered</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en-GB" sz="2400" dirty="0"/>
              <a:t>COVID_19 Pandemic</a:t>
            </a:r>
            <a:endParaRPr lang="en-MU" sz="6000" dirty="0"/>
          </a:p>
        </p:txBody>
      </p:sp>
    </p:spTree>
    <p:extLst>
      <p:ext uri="{BB962C8B-B14F-4D97-AF65-F5344CB8AC3E}">
        <p14:creationId xmlns:p14="http://schemas.microsoft.com/office/powerpoint/2010/main" val="806570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204864"/>
            <a:ext cx="8535892" cy="4295938"/>
          </a:xfrm>
        </p:spPr>
        <p:txBody>
          <a:bodyPr anchor="t"/>
          <a:lstStyle/>
          <a:p>
            <a:pPr algn="just"/>
            <a:r>
              <a:rPr lang="en-GB" dirty="0"/>
              <a:t>The group had to rethink of a whole new concept that would be more appropriate to the sanitary conditions of Mauritius. We conducted various online meeting and came up with the idea of recycling through DIY.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effectLst/>
              </a:rPr>
              <a:t>Ability to solve problem as a team</a:t>
            </a:r>
            <a:r>
              <a:rPr lang="en-GB" dirty="0"/>
              <a:t> </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830997"/>
          </a:xfrm>
          <a:prstGeom prst="rect">
            <a:avLst/>
          </a:prstGeom>
          <a:noFill/>
        </p:spPr>
        <p:txBody>
          <a:bodyPr wrap="square" rtlCol="0">
            <a:spAutoFit/>
          </a:bodyPr>
          <a:lstStyle/>
          <a:p>
            <a:r>
              <a:rPr lang="en-GB" sz="2400" dirty="0"/>
              <a:t>Need to convert the whole concept from Island Explorers and Re-adapt to </a:t>
            </a:r>
            <a:r>
              <a:rPr lang="en-GB" sz="2400" dirty="0" err="1"/>
              <a:t>EarthBounds</a:t>
            </a:r>
            <a:r>
              <a:rPr lang="en-GB" sz="2400" dirty="0"/>
              <a:t> </a:t>
            </a:r>
            <a:endParaRPr lang="en-MU" sz="2400" dirty="0"/>
          </a:p>
        </p:txBody>
      </p:sp>
    </p:spTree>
    <p:extLst>
      <p:ext uri="{BB962C8B-B14F-4D97-AF65-F5344CB8AC3E}">
        <p14:creationId xmlns:p14="http://schemas.microsoft.com/office/powerpoint/2010/main" val="427894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anchor="t"/>
          <a:lstStyle/>
          <a:p>
            <a:pPr algn="just"/>
            <a:r>
              <a:rPr lang="en-GB" dirty="0"/>
              <a:t>With great demotivation we had to part off with some of our members and the island explorers was thus split up into Eco </a:t>
            </a:r>
            <a:r>
              <a:rPr lang="en-GB" dirty="0" err="1"/>
              <a:t>Vengers</a:t>
            </a:r>
            <a:r>
              <a:rPr lang="en-GB" dirty="0"/>
              <a:t> and </a:t>
            </a:r>
            <a:r>
              <a:rPr lang="en-GB" dirty="0" err="1"/>
              <a:t>Earthbounds</a:t>
            </a:r>
            <a:r>
              <a:rPr lang="en-GB" dirty="0"/>
              <a:t>. We did the whole election process again and that was really time consuming.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effectLst/>
              </a:rPr>
              <a:t>Ability to solve problem as a team</a:t>
            </a:r>
            <a:r>
              <a:rPr lang="en-GB" dirty="0"/>
              <a:t> </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fr-FR" sz="2400" dirty="0"/>
              <a:t>Group Split up </a:t>
            </a:r>
            <a:endParaRPr lang="en-MU" sz="3200" dirty="0"/>
          </a:p>
        </p:txBody>
      </p:sp>
    </p:spTree>
    <p:extLst>
      <p:ext uri="{BB962C8B-B14F-4D97-AF65-F5344CB8AC3E}">
        <p14:creationId xmlns:p14="http://schemas.microsoft.com/office/powerpoint/2010/main" val="28502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anchor="t"/>
          <a:lstStyle/>
          <a:p>
            <a:pPr algn="just"/>
            <a:r>
              <a:rPr lang="en-GB" dirty="0"/>
              <a:t>During debrief done on the same day that we met with </a:t>
            </a:r>
            <a:r>
              <a:rPr lang="en-GB" dirty="0" err="1"/>
              <a:t>Polypet</a:t>
            </a:r>
            <a:r>
              <a:rPr lang="en-GB" dirty="0"/>
              <a:t> Recyclers, we proposed to approach the NGO Precious Plastic to have a better product that we can use. It was then that the primary data search was initiated by the group.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effectLst/>
              </a:rPr>
              <a:t>Ability to solve problem as a team</a:t>
            </a:r>
            <a:r>
              <a:rPr lang="en-GB" dirty="0"/>
              <a:t> </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rtlCol="0">
            <a:spAutoFit/>
          </a:bodyPr>
          <a:lstStyle/>
          <a:p>
            <a:r>
              <a:rPr lang="en-GB" sz="2400" dirty="0"/>
              <a:t>Lack of interest from stakeholders involved </a:t>
            </a:r>
            <a:endParaRPr lang="en-MU" sz="4000" dirty="0"/>
          </a:p>
        </p:txBody>
      </p:sp>
    </p:spTree>
    <p:extLst>
      <p:ext uri="{BB962C8B-B14F-4D97-AF65-F5344CB8AC3E}">
        <p14:creationId xmlns:p14="http://schemas.microsoft.com/office/powerpoint/2010/main" val="2437812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23523"/>
            <a:ext cx="8535892" cy="4677279"/>
          </a:xfrm>
        </p:spPr>
        <p:txBody>
          <a:bodyPr vert="horz" lIns="91440" tIns="45720" rIns="91440" bIns="45720" anchor="t">
            <a:normAutofit/>
          </a:bodyPr>
          <a:lstStyle/>
          <a:p>
            <a:pPr algn="just"/>
            <a:r>
              <a:rPr lang="en-GB"/>
              <a:t>We unfortunately could not persuade the dormant members so we decided to continue to move on with the active members but we </a:t>
            </a:r>
            <a:r>
              <a:rPr lang="en-GB" dirty="0"/>
              <a:t>did not part off with the dormant members since they had a death in their family we thought that as a group we should be supportive of each other and tried to understand their sufferings. </a:t>
            </a:r>
            <a:endParaRPr lang="en-US" dirty="0"/>
          </a:p>
        </p:txBody>
      </p:sp>
      <p:sp>
        <p:nvSpPr>
          <p:cNvPr id="2" name="Title 1"/>
          <p:cNvSpPr>
            <a:spLocks noGrp="1"/>
          </p:cNvSpPr>
          <p:nvPr>
            <p:ph type="title"/>
          </p:nvPr>
        </p:nvSpPr>
        <p:spPr>
          <a:xfrm>
            <a:off x="428596" y="188640"/>
            <a:ext cx="8535892" cy="843006"/>
          </a:xfrm>
        </p:spPr>
        <p:txBody>
          <a:bodyPr>
            <a:normAutofit/>
          </a:bodyPr>
          <a:lstStyle/>
          <a:p>
            <a:r>
              <a:rPr lang="en-GB" dirty="0">
                <a:effectLst/>
              </a:rPr>
              <a:t>Ability to solve problem as a team</a:t>
            </a:r>
            <a:r>
              <a:rPr lang="en-GB" dirty="0"/>
              <a:t> </a:t>
            </a:r>
            <a:endParaRPr lang="en-US" dirty="0"/>
          </a:p>
        </p:txBody>
      </p:sp>
      <p:sp>
        <p:nvSpPr>
          <p:cNvPr id="4" name="TextBox 3">
            <a:extLst>
              <a:ext uri="{FF2B5EF4-FFF2-40B4-BE49-F238E27FC236}">
                <a16:creationId xmlns:a16="http://schemas.microsoft.com/office/drawing/2014/main" id="{3FE184A7-5FB7-411F-9B01-BBE258FFB625}"/>
              </a:ext>
            </a:extLst>
          </p:cNvPr>
          <p:cNvSpPr txBox="1"/>
          <p:nvPr/>
        </p:nvSpPr>
        <p:spPr>
          <a:xfrm>
            <a:off x="428596" y="1196752"/>
            <a:ext cx="8535892" cy="461665"/>
          </a:xfrm>
          <a:prstGeom prst="rect">
            <a:avLst/>
          </a:prstGeom>
          <a:noFill/>
        </p:spPr>
        <p:txBody>
          <a:bodyPr wrap="square" lIns="91440" tIns="45720" rIns="91440" bIns="45720" rtlCol="0" anchor="t">
            <a:spAutoFit/>
          </a:bodyPr>
          <a:lstStyle/>
          <a:p>
            <a:r>
              <a:rPr lang="en-GB" sz="2400" i="1" dirty="0"/>
              <a:t>Lack of interest and responsibility of members</a:t>
            </a:r>
            <a:r>
              <a:rPr lang="en-GB" sz="2400" dirty="0"/>
              <a:t> </a:t>
            </a:r>
            <a:endParaRPr lang="en-MU" sz="4800" dirty="0"/>
          </a:p>
        </p:txBody>
      </p:sp>
    </p:spTree>
    <p:extLst>
      <p:ext uri="{BB962C8B-B14F-4D97-AF65-F5344CB8AC3E}">
        <p14:creationId xmlns:p14="http://schemas.microsoft.com/office/powerpoint/2010/main" val="2244430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2C342A-5DFC-4D6A-9DDA-061E7A7A2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2400"/>
            <a:ext cx="8784976" cy="6553200"/>
          </a:xfrm>
          <a:prstGeom prst="rect">
            <a:avLst/>
          </a:prstGeom>
        </p:spPr>
      </p:pic>
      <p:sp>
        <p:nvSpPr>
          <p:cNvPr id="3" name="Content Placeholder 2"/>
          <p:cNvSpPr>
            <a:spLocks noGrp="1"/>
          </p:cNvSpPr>
          <p:nvPr>
            <p:ph idx="1"/>
          </p:nvPr>
        </p:nvSpPr>
        <p:spPr>
          <a:xfrm>
            <a:off x="457200" y="908720"/>
            <a:ext cx="8298180" cy="4077052"/>
          </a:xfrm>
        </p:spPr>
        <p:txBody>
          <a:bodyPr vert="horz" lIns="91440" tIns="45720" rIns="91440" bIns="45720" anchor="t">
            <a:normAutofit/>
          </a:bodyPr>
          <a:lstStyle/>
          <a:p>
            <a:pPr algn="just"/>
            <a:r>
              <a:rPr lang="en-US">
                <a:solidFill>
                  <a:srgbClr val="00B050"/>
                </a:solidFill>
                <a:highlight>
                  <a:srgbClr val="FFFF00"/>
                </a:highlight>
              </a:rPr>
              <a:t>We managed to raise awareness with the people in the places that we have visited and clean up several locations. Plastic bottles that were picked up by the team was given to </a:t>
            </a:r>
            <a:r>
              <a:rPr lang="en-US">
                <a:solidFill>
                  <a:srgbClr val="00B050"/>
                </a:solidFill>
                <a:highlight>
                  <a:srgbClr val="FFFF00"/>
                </a:highlight>
                <a:ea typeface="+mn-lt"/>
                <a:cs typeface="+mn-lt"/>
              </a:rPr>
              <a:t>Polypets Recyclers Mauritius for recycling, so that they can be re used by making other products like t-shirt and others.</a:t>
            </a:r>
            <a:endParaRPr lang="en-US" dirty="0">
              <a:solidFill>
                <a:srgbClr val="00B050"/>
              </a:solidFill>
              <a:highlight>
                <a:srgbClr val="FFFF00"/>
              </a:highlight>
            </a:endParaRPr>
          </a:p>
        </p:txBody>
      </p:sp>
      <p:sp>
        <p:nvSpPr>
          <p:cNvPr id="2" name="Title 1"/>
          <p:cNvSpPr>
            <a:spLocks noGrp="1"/>
          </p:cNvSpPr>
          <p:nvPr>
            <p:ph type="title"/>
          </p:nvPr>
        </p:nvSpPr>
        <p:spPr>
          <a:xfrm>
            <a:off x="457200" y="152400"/>
            <a:ext cx="8229600" cy="756320"/>
          </a:xfrm>
        </p:spPr>
        <p:txBody>
          <a:bodyPr/>
          <a:lstStyle/>
          <a:p>
            <a:r>
              <a:rPr lang="en-US" dirty="0"/>
              <a:t>Results Achieved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632E7-C62A-464A-80C1-D7D216047F67}"/>
              </a:ext>
            </a:extLst>
          </p:cNvPr>
          <p:cNvSpPr>
            <a:spLocks noGrp="1"/>
          </p:cNvSpPr>
          <p:nvPr>
            <p:ph idx="1"/>
          </p:nvPr>
        </p:nvSpPr>
        <p:spPr/>
        <p:txBody>
          <a:bodyPr vert="horz" lIns="91440" tIns="45720" rIns="91440" bIns="45720" anchor="t">
            <a:normAutofit/>
          </a:bodyPr>
          <a:lstStyle/>
          <a:p>
            <a:r>
              <a:rPr lang="en-US"/>
              <a:t>Planning of other clean ups</a:t>
            </a:r>
          </a:p>
          <a:p>
            <a:r>
              <a:rPr lang="en-US"/>
              <a:t>Collaboration with other groups for clean ups and raising awareness</a:t>
            </a:r>
            <a:endParaRPr lang="en-US" dirty="0"/>
          </a:p>
          <a:p>
            <a:r>
              <a:rPr lang="en-US"/>
              <a:t>To reach a greater audience</a:t>
            </a:r>
            <a:endParaRPr lang="en-US" dirty="0"/>
          </a:p>
          <a:p>
            <a:r>
              <a:rPr lang="en-US"/>
              <a:t>Use shredded plastics to make jewelry</a:t>
            </a:r>
            <a:endParaRPr lang="en-US" dirty="0"/>
          </a:p>
          <a:p>
            <a:endParaRPr lang="en-US" dirty="0"/>
          </a:p>
          <a:p>
            <a:endParaRPr lang="en-US" dirty="0"/>
          </a:p>
        </p:txBody>
      </p:sp>
      <p:sp>
        <p:nvSpPr>
          <p:cNvPr id="3" name="Title 2">
            <a:extLst>
              <a:ext uri="{FF2B5EF4-FFF2-40B4-BE49-F238E27FC236}">
                <a16:creationId xmlns:a16="http://schemas.microsoft.com/office/drawing/2014/main" id="{BD635FDA-EF68-4271-9A98-AA961AA1521C}"/>
              </a:ext>
            </a:extLst>
          </p:cNvPr>
          <p:cNvSpPr>
            <a:spLocks noGrp="1"/>
          </p:cNvSpPr>
          <p:nvPr>
            <p:ph type="title"/>
          </p:nvPr>
        </p:nvSpPr>
        <p:spPr>
          <a:xfrm>
            <a:off x="502920" y="266700"/>
            <a:ext cx="8229600" cy="1219200"/>
          </a:xfrm>
        </p:spPr>
        <p:txBody>
          <a:bodyPr vert="horz" lIns="91440" tIns="45720" rIns="91440" bIns="45720" rtlCol="0" anchor="b" anchorCtr="0">
            <a:normAutofit/>
          </a:bodyPr>
          <a:lstStyle/>
          <a:p>
            <a:r>
              <a:rPr lang="en-US" i="1">
                <a:ln w="3200">
                  <a:solidFill>
                    <a:srgbClr val="444D26">
                      <a:shade val="75000"/>
                      <a:alpha val="25000"/>
                    </a:srgbClr>
                  </a:solidFill>
                  <a:prstDash val="solid"/>
                  <a:round/>
                </a:ln>
              </a:rPr>
              <a:t>Sustainability</a:t>
            </a:r>
            <a:r>
              <a:rPr lang="en-US">
                <a:ln w="3200">
                  <a:solidFill>
                    <a:srgbClr val="444D26">
                      <a:shade val="75000"/>
                      <a:alpha val="25000"/>
                    </a:srgbClr>
                  </a:solidFill>
                  <a:prstDash val="solid"/>
                  <a:round/>
                </a:ln>
              </a:rPr>
              <a:t> </a:t>
            </a:r>
            <a:endParaRPr lang="en-US"/>
          </a:p>
        </p:txBody>
      </p:sp>
    </p:spTree>
    <p:extLst>
      <p:ext uri="{BB962C8B-B14F-4D97-AF65-F5344CB8AC3E}">
        <p14:creationId xmlns:p14="http://schemas.microsoft.com/office/powerpoint/2010/main" val="3878847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E48373-91C2-469A-9E1A-6799D4ACE2E9}"/>
              </a:ext>
            </a:extLst>
          </p:cNvPr>
          <p:cNvSpPr txBox="1"/>
          <p:nvPr/>
        </p:nvSpPr>
        <p:spPr>
          <a:xfrm>
            <a:off x="3200400" y="3190954"/>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i="1" dirty="0">
                <a:solidFill>
                  <a:schemeClr val="accent6">
                    <a:lumMod val="50000"/>
                  </a:schemeClr>
                </a:solidFill>
              </a:rPr>
              <a:t>Thank you</a:t>
            </a:r>
          </a:p>
        </p:txBody>
      </p:sp>
    </p:spTree>
    <p:extLst>
      <p:ext uri="{BB962C8B-B14F-4D97-AF65-F5344CB8AC3E}">
        <p14:creationId xmlns:p14="http://schemas.microsoft.com/office/powerpoint/2010/main" val="422417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643050"/>
            <a:ext cx="4248471" cy="3946190"/>
          </a:xfrm>
        </p:spPr>
      </p:pic>
      <p:sp>
        <p:nvSpPr>
          <p:cNvPr id="3" name="Title 2"/>
          <p:cNvSpPr>
            <a:spLocks noGrp="1"/>
          </p:cNvSpPr>
          <p:nvPr>
            <p:ph type="title"/>
          </p:nvPr>
        </p:nvSpPr>
        <p:spPr>
          <a:xfrm>
            <a:off x="457200" y="152400"/>
            <a:ext cx="4618856" cy="1219200"/>
          </a:xfrm>
        </p:spPr>
        <p:txBody>
          <a:bodyPr vert="horz" lIns="91440" tIns="45720" rIns="91440" bIns="45720" rtlCol="0" anchor="b" anchorCtr="0">
            <a:normAutofit/>
          </a:bodyPr>
          <a:lstStyle/>
          <a:p>
            <a:r>
              <a:rPr lang="en-GB" i="1" dirty="0"/>
              <a:t>The Actual Situation</a:t>
            </a:r>
            <a:endParaRPr lang="en-US" i="1" dirty="0"/>
          </a:p>
        </p:txBody>
      </p:sp>
      <p:pic>
        <p:nvPicPr>
          <p:cNvPr id="5" name="Picture 4" descr="WhatsApp Image 2021-10-01 at 01.36.03 (1).jpeg"/>
          <p:cNvPicPr>
            <a:picLocks noChangeAspect="1"/>
          </p:cNvPicPr>
          <p:nvPr/>
        </p:nvPicPr>
        <p:blipFill>
          <a:blip r:embed="rId3"/>
          <a:stretch>
            <a:fillRect/>
          </a:stretch>
        </p:blipFill>
        <p:spPr>
          <a:xfrm>
            <a:off x="5220072" y="3654867"/>
            <a:ext cx="3466728" cy="30243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52400"/>
            <a:ext cx="3466728" cy="34206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27584" y="2013128"/>
            <a:ext cx="6925642" cy="2838779"/>
          </a:xfrm>
          <a:prstGeom prst="rect">
            <a:avLst/>
          </a:prstGeom>
        </p:spPr>
      </p:pic>
      <p:sp>
        <p:nvSpPr>
          <p:cNvPr id="2" name="Title 1"/>
          <p:cNvSpPr>
            <a:spLocks noGrp="1"/>
          </p:cNvSpPr>
          <p:nvPr>
            <p:ph type="title"/>
          </p:nvPr>
        </p:nvSpPr>
        <p:spPr>
          <a:xfrm>
            <a:off x="457200" y="152400"/>
            <a:ext cx="8229600" cy="923330"/>
          </a:xfrm>
        </p:spPr>
        <p:txBody>
          <a:bodyPr vert="horz" lIns="91440" tIns="45720" rIns="91440" bIns="45720" rtlCol="0" anchor="b" anchorCtr="0">
            <a:normAutofit/>
          </a:bodyPr>
          <a:lstStyle/>
          <a:p>
            <a:r>
              <a:rPr lang="en-US" i="1" dirty="0"/>
              <a:t>Data Collected/</a:t>
            </a:r>
            <a:r>
              <a:rPr lang="en-US" i="1" err="1"/>
              <a:t>Analysed</a:t>
            </a:r>
            <a:endParaRPr lang="en-US" i="1"/>
          </a:p>
        </p:txBody>
      </p:sp>
      <p:sp>
        <p:nvSpPr>
          <p:cNvPr id="3" name="TextBox 2">
            <a:extLst>
              <a:ext uri="{FF2B5EF4-FFF2-40B4-BE49-F238E27FC236}">
                <a16:creationId xmlns:a16="http://schemas.microsoft.com/office/drawing/2014/main" id="{F5648468-DE19-4064-B055-BB88602B8C6B}"/>
              </a:ext>
            </a:extLst>
          </p:cNvPr>
          <p:cNvSpPr txBox="1"/>
          <p:nvPr/>
        </p:nvSpPr>
        <p:spPr>
          <a:xfrm>
            <a:off x="457200" y="1082764"/>
            <a:ext cx="8229600" cy="923330"/>
          </a:xfrm>
          <a:prstGeom prst="rect">
            <a:avLst/>
          </a:prstGeom>
          <a:noFill/>
        </p:spPr>
        <p:txBody>
          <a:bodyPr wrap="square" lIns="91440" tIns="45720" rIns="91440" bIns="45720" rtlCol="0" anchor="t">
            <a:spAutoFit/>
          </a:bodyPr>
          <a:lstStyle/>
          <a:p>
            <a:pPr algn="just"/>
            <a:r>
              <a:rPr lang="en-GB" dirty="0"/>
              <a:t>For the collection of data, the “Registered Recyclers and Exporters as at 27 December 2019” from the Ministry of environment was consulted to make a shortlist of all the possible stakeholders that might be of help for our project</a:t>
            </a:r>
            <a:endParaRPr lang="en-MU" dirty="0"/>
          </a:p>
        </p:txBody>
      </p:sp>
      <p:sp>
        <p:nvSpPr>
          <p:cNvPr id="5" name="TextBox 4">
            <a:extLst>
              <a:ext uri="{FF2B5EF4-FFF2-40B4-BE49-F238E27FC236}">
                <a16:creationId xmlns:a16="http://schemas.microsoft.com/office/drawing/2014/main" id="{32E5C70E-0833-47FD-ACB7-E2478084CFEB}"/>
              </a:ext>
            </a:extLst>
          </p:cNvPr>
          <p:cNvSpPr txBox="1"/>
          <p:nvPr/>
        </p:nvSpPr>
        <p:spPr>
          <a:xfrm>
            <a:off x="457200" y="4858941"/>
            <a:ext cx="8229600" cy="1477328"/>
          </a:xfrm>
          <a:prstGeom prst="rect">
            <a:avLst/>
          </a:prstGeom>
          <a:noFill/>
        </p:spPr>
        <p:txBody>
          <a:bodyPr wrap="square" lIns="91440" tIns="45720" rIns="91440" bIns="45720" rtlCol="0" anchor="t">
            <a:spAutoFit/>
          </a:bodyPr>
          <a:lstStyle/>
          <a:p>
            <a:pPr algn="just"/>
            <a:r>
              <a:rPr lang="en-GB" dirty="0"/>
              <a:t>Moreover, we also tried collecting some primary data through our respective circle of influence and that was how we came to know of the existence of Precious Plastic. Once the shortlist was finalized and approved by all active members we started requesting meeting with the different stakeholders in order to have more in depth data.</a:t>
            </a:r>
            <a:endParaRPr lang="en-M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anchor="t">
            <a:normAutofit fontScale="55000" lnSpcReduction="20000"/>
          </a:bodyPr>
          <a:lstStyle/>
          <a:p>
            <a:pPr algn="just">
              <a:buNone/>
            </a:pPr>
            <a:r>
              <a:rPr lang="en-GB" err="1"/>
              <a:t>EarthBounds</a:t>
            </a:r>
            <a:r>
              <a:rPr lang="en-GB" dirty="0"/>
              <a:t>’ primary objective is the cleanliness of the general environment</a:t>
            </a:r>
            <a:endParaRPr lang="en-US"/>
          </a:p>
          <a:p>
            <a:pPr algn="just"/>
            <a:r>
              <a:rPr lang="en-GB" dirty="0"/>
              <a:t>The concept of “turning trash into treasures” will be the guiding principle of the group. </a:t>
            </a:r>
            <a:r>
              <a:rPr lang="en-GB" err="1"/>
              <a:t>Earthbounds</a:t>
            </a:r>
            <a:r>
              <a:rPr lang="en-GB" dirty="0"/>
              <a:t>’ secondary objective is to build a database of all the companies and individual who does recycling / </a:t>
            </a:r>
            <a:r>
              <a:rPr lang="en-GB" err="1"/>
              <a:t>upcycling</a:t>
            </a:r>
            <a:r>
              <a:rPr lang="en-GB" dirty="0"/>
              <a:t> in Mauritius. </a:t>
            </a:r>
          </a:p>
          <a:p>
            <a:pPr algn="just"/>
            <a:r>
              <a:rPr lang="en-GB" dirty="0"/>
              <a:t>The goal is to be the facilitator that acts as link between either the people who wants to dispose of re-usable waste or the “Environmental Patrol” and the companies and individuals who does recycling / </a:t>
            </a:r>
            <a:r>
              <a:rPr lang="en-GB" err="1"/>
              <a:t>upcycling</a:t>
            </a:r>
            <a:r>
              <a:rPr lang="en-GB" dirty="0"/>
              <a:t>.</a:t>
            </a:r>
            <a:endParaRPr lang="en-US" dirty="0"/>
          </a:p>
          <a:p>
            <a:pPr algn="just">
              <a:buNone/>
            </a:pPr>
            <a:r>
              <a:rPr lang="en-GB" b="1" dirty="0"/>
              <a:t>THE ENVIRONMENT PATROL (EP)</a:t>
            </a:r>
            <a:endParaRPr lang="en-US" b="1" dirty="0"/>
          </a:p>
          <a:p>
            <a:pPr algn="just"/>
            <a:r>
              <a:rPr lang="en-GB" dirty="0"/>
              <a:t>The Environment Patrol will be a composed of both team members and Volunteers of the locality. The main duty of the EP will be to:</a:t>
            </a:r>
            <a:endParaRPr lang="en-US" dirty="0"/>
          </a:p>
          <a:p>
            <a:pPr lvl="0" algn="just"/>
            <a:r>
              <a:rPr lang="en-GB" dirty="0"/>
              <a:t>Spot the different places that needs cleaning.</a:t>
            </a:r>
            <a:endParaRPr lang="en-US" dirty="0"/>
          </a:p>
          <a:p>
            <a:pPr lvl="0" algn="just"/>
            <a:r>
              <a:rPr lang="en-GB" dirty="0"/>
              <a:t>Liaise with </a:t>
            </a:r>
            <a:r>
              <a:rPr lang="en-GB" err="1"/>
              <a:t>Earthbounds</a:t>
            </a:r>
            <a:r>
              <a:rPr lang="en-GB" dirty="0"/>
              <a:t> so as to plan next cleaning.</a:t>
            </a:r>
            <a:endParaRPr lang="en-US" dirty="0"/>
          </a:p>
          <a:p>
            <a:pPr lvl="0" algn="just"/>
            <a:r>
              <a:rPr lang="en-GB" dirty="0"/>
              <a:t>If </a:t>
            </a:r>
            <a:r>
              <a:rPr lang="en-GB" err="1"/>
              <a:t>upcycling</a:t>
            </a:r>
            <a:r>
              <a:rPr lang="en-GB" dirty="0"/>
              <a:t> will be done within the locality deliver the goods to respective up cyclers.</a:t>
            </a:r>
            <a:endParaRPr lang="en-US" dirty="0"/>
          </a:p>
          <a:p>
            <a:pPr lvl="0" algn="just"/>
            <a:r>
              <a:rPr lang="en-GB" dirty="0"/>
              <a:t>Sensitise the locality through open workshops – make use of recycled materials for greater impact.</a:t>
            </a:r>
            <a:endParaRPr lang="en-US" dirty="0"/>
          </a:p>
          <a:p>
            <a:pPr lvl="0" algn="just"/>
            <a:r>
              <a:rPr lang="en-GB" dirty="0"/>
              <a:t>Responsible to maintain the cleanliness of spots that do not fall in the control of the Municipality.</a:t>
            </a:r>
            <a:endParaRPr lang="en-US" dirty="0"/>
          </a:p>
          <a:p>
            <a:pPr algn="just">
              <a:buNone/>
            </a:pPr>
            <a:r>
              <a:rPr lang="en-GB" b="1" dirty="0"/>
              <a:t>BOTTLE CAP UPCYCLE</a:t>
            </a:r>
            <a:endParaRPr lang="en-US" b="1" dirty="0"/>
          </a:p>
          <a:p>
            <a:pPr algn="just"/>
            <a:r>
              <a:rPr lang="en-GB" dirty="0"/>
              <a:t>The idea was to collect and shred bottle caps and PET bottles and mix them with clear melted plastic and get the mixture to be moulded into different commonly used items of our daily life.</a:t>
            </a:r>
            <a:endParaRPr lang="en-US" dirty="0"/>
          </a:p>
          <a:p>
            <a:endParaRPr lang="en-US" dirty="0"/>
          </a:p>
        </p:txBody>
      </p:sp>
      <p:sp>
        <p:nvSpPr>
          <p:cNvPr id="2" name="Title 1"/>
          <p:cNvSpPr>
            <a:spLocks noGrp="1"/>
          </p:cNvSpPr>
          <p:nvPr>
            <p:ph type="title"/>
          </p:nvPr>
        </p:nvSpPr>
        <p:spPr/>
        <p:txBody>
          <a:bodyPr vert="horz" lIns="91440" tIns="45720" rIns="91440" bIns="45720" rtlCol="0" anchor="b" anchorCtr="0">
            <a:normAutofit fontScale="90000"/>
          </a:bodyPr>
          <a:lstStyle/>
          <a:p>
            <a:r>
              <a:rPr lang="en-US" i="1" dirty="0"/>
              <a:t>Innovativeness of solution(s) selected</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anchor="t">
            <a:normAutofit fontScale="55000" lnSpcReduction="20000"/>
          </a:bodyPr>
          <a:lstStyle/>
          <a:p>
            <a:pPr algn="just"/>
            <a:r>
              <a:rPr lang="en-GB" dirty="0"/>
              <a:t>Every week, tasks were given to each member and they were required to complete by the deadline </a:t>
            </a:r>
            <a:r>
              <a:rPr lang="en-GB"/>
              <a:t>given</a:t>
            </a:r>
            <a:endParaRPr lang="en-US"/>
          </a:p>
          <a:p>
            <a:pPr algn="just"/>
            <a:endParaRPr lang="en-GB" dirty="0"/>
          </a:p>
          <a:p>
            <a:pPr algn="just"/>
            <a:r>
              <a:rPr lang="en-GB" dirty="0"/>
              <a:t>The team, started sending mails to various companies and we got a response from PIM LTD, a plastic company situated at Port Louis. There, they explained us what can we do for our projects and what </a:t>
            </a:r>
            <a:r>
              <a:rPr lang="en-GB"/>
              <a:t>they can contribute to our team</a:t>
            </a:r>
            <a:endParaRPr lang="en-US"/>
          </a:p>
          <a:p>
            <a:pPr algn="just"/>
            <a:endParaRPr lang="en-GB" dirty="0"/>
          </a:p>
          <a:p>
            <a:pPr algn="just"/>
            <a:r>
              <a:rPr lang="en-GB" dirty="0"/>
              <a:t>We created a </a:t>
            </a:r>
            <a:r>
              <a:rPr lang="en-GB" err="1"/>
              <a:t>Facebook</a:t>
            </a:r>
            <a:r>
              <a:rPr lang="en-GB" dirty="0"/>
              <a:t> page, where we would express and share our ideas and other things. It is gradually getting more followers. As our ideas are reaching to more and more people, it can influence them and they can implement them in their daily </a:t>
            </a:r>
            <a:r>
              <a:rPr lang="en-GB"/>
              <a:t>life</a:t>
            </a:r>
            <a:endParaRPr lang="en-US"/>
          </a:p>
          <a:p>
            <a:pPr algn="just"/>
            <a:r>
              <a:rPr lang="en-GB" dirty="0"/>
              <a:t>The persons responsible for summarising every meeting and progress made on a regular basis. Throughout a </a:t>
            </a:r>
            <a:r>
              <a:rPr lang="en-GB" err="1"/>
              <a:t>WhatsApp</a:t>
            </a:r>
            <a:r>
              <a:rPr lang="en-GB" dirty="0"/>
              <a:t> group, they were giving summary to the team members who were absent. Every important messages were communicated through the group. In this way, every member in the </a:t>
            </a:r>
            <a:r>
              <a:rPr lang="en-GB"/>
              <a:t>team were updated from time to time</a:t>
            </a:r>
            <a:endParaRPr lang="en-US"/>
          </a:p>
          <a:p>
            <a:pPr algn="just"/>
            <a:r>
              <a:rPr lang="en-GB" dirty="0"/>
              <a:t>The other team members also contributed to the project in their every way possible so that the project could move forward. However, there were weeks where we were busy with office work or exams, where we had to concentrate on other things. Nonetheless, we had managed to catch up. Taking consideration of everyone schedule, we decided our eco hiking plan. We also decided how the hiking plan will be (transport cost, food, volunteers). Together, we came across an idea of collecting plastic </a:t>
            </a:r>
            <a:r>
              <a:rPr lang="en-GB" b="1" dirty="0"/>
              <a:t>caps </a:t>
            </a:r>
            <a:r>
              <a:rPr lang="en-GB" dirty="0"/>
              <a:t>to do DIY things so that we could sell. </a:t>
            </a:r>
            <a:endParaRPr lang="en-US" dirty="0"/>
          </a:p>
          <a:p>
            <a:pPr algn="just"/>
            <a:r>
              <a:rPr lang="en-GB"/>
              <a:t>Some team members contacted people they know so that they can help us to do our projects                                                                                                                                             </a:t>
            </a:r>
            <a:endParaRPr lang="en-US"/>
          </a:p>
          <a:p>
            <a:pPr algn="just"/>
            <a:endParaRPr lang="en-US" dirty="0"/>
          </a:p>
        </p:txBody>
      </p:sp>
      <p:sp>
        <p:nvSpPr>
          <p:cNvPr id="2" name="Title 1"/>
          <p:cNvSpPr>
            <a:spLocks noGrp="1"/>
          </p:cNvSpPr>
          <p:nvPr>
            <p:ph type="title"/>
          </p:nvPr>
        </p:nvSpPr>
        <p:spPr/>
        <p:txBody>
          <a:bodyPr vert="horz" lIns="91440" tIns="45720" rIns="91440" bIns="45720" rtlCol="0" anchor="b" anchorCtr="0">
            <a:normAutofit/>
          </a:bodyPr>
          <a:lstStyle/>
          <a:p>
            <a:r>
              <a:rPr lang="en-US" i="1" dirty="0"/>
              <a:t>Project Implementation Plan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3434138" y="1524000"/>
            <a:ext cx="2275723"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2" name="Title 1"/>
          <p:cNvSpPr>
            <a:spLocks noGrp="1"/>
          </p:cNvSpPr>
          <p:nvPr>
            <p:ph type="title"/>
          </p:nvPr>
        </p:nvSpPr>
        <p:spPr/>
        <p:txBody>
          <a:bodyPr vert="horz" lIns="91440" tIns="45720" rIns="91440" bIns="45720" rtlCol="0" anchor="b" anchorCtr="0">
            <a:normAutofit/>
          </a:bodyPr>
          <a:lstStyle/>
          <a:p>
            <a:r>
              <a:rPr lang="en-GB" i="1" err="1"/>
              <a:t>EarthBounds</a:t>
            </a:r>
            <a:r>
              <a:rPr lang="en-GB" i="1" dirty="0"/>
              <a:t> </a:t>
            </a:r>
            <a:r>
              <a:rPr lang="en-GB" i="1" err="1"/>
              <a:t>Facebook</a:t>
            </a:r>
            <a:r>
              <a:rPr lang="en-GB" i="1" dirty="0"/>
              <a:t> Page</a:t>
            </a:r>
            <a:endParaRPr lang="en-US" i="1" dirty="0"/>
          </a:p>
        </p:txBody>
      </p:sp>
      <p:sp>
        <p:nvSpPr>
          <p:cNvPr id="5" name="Rectangle 4"/>
          <p:cNvSpPr/>
          <p:nvPr/>
        </p:nvSpPr>
        <p:spPr>
          <a:xfrm>
            <a:off x="2285984" y="1214422"/>
            <a:ext cx="4572000" cy="923330"/>
          </a:xfrm>
          <a:prstGeom prst="rect">
            <a:avLst/>
          </a:prstGeom>
        </p:spPr>
        <p:txBody>
          <a:bodyPr lIns="91440" tIns="45720" rIns="91440" bIns="45720" anchor="t">
            <a:spAutoFit/>
          </a:bodyPr>
          <a:lstStyle/>
          <a:p>
            <a:pPr algn="just"/>
            <a:r>
              <a:rPr lang="en-GB" i="1" dirty="0"/>
              <a:t>As of September 16, 2021, </a:t>
            </a:r>
            <a:r>
              <a:rPr lang="en-GB" i="1" dirty="0" err="1"/>
              <a:t>Earthbounds’s</a:t>
            </a:r>
            <a:r>
              <a:rPr lang="en-GB" i="1" dirty="0"/>
              <a:t> </a:t>
            </a:r>
            <a:r>
              <a:rPr lang="en-GB" i="1" dirty="0" err="1"/>
              <a:t>Facebook</a:t>
            </a:r>
            <a:r>
              <a:rPr lang="en-GB" i="1" dirty="0"/>
              <a:t> page has 300 followers and 296 likes)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anchor="t">
            <a:normAutofit/>
          </a:bodyPr>
          <a:lstStyle/>
          <a:p>
            <a:r>
              <a:rPr lang="en-US">
                <a:ea typeface="+mn-lt"/>
                <a:cs typeface="+mn-lt"/>
              </a:rPr>
              <a:t>NPCC</a:t>
            </a:r>
          </a:p>
          <a:p>
            <a:r>
              <a:rPr lang="en-US">
                <a:ea typeface="+mn-lt"/>
                <a:cs typeface="+mn-lt"/>
              </a:rPr>
              <a:t>Our trainer and co-trainer</a:t>
            </a:r>
          </a:p>
          <a:p>
            <a:r>
              <a:rPr lang="en-US">
                <a:ea typeface="+mn-lt"/>
                <a:cs typeface="+mn-lt"/>
              </a:rPr>
              <a:t>Team Earthbound</a:t>
            </a:r>
          </a:p>
          <a:p>
            <a:r>
              <a:rPr lang="en-US">
                <a:ea typeface="+mn-lt"/>
                <a:cs typeface="+mn-lt"/>
              </a:rPr>
              <a:t>Friends and family from our locality</a:t>
            </a:r>
          </a:p>
          <a:p>
            <a:pPr lvl="0"/>
            <a:r>
              <a:rPr lang="en-US"/>
              <a:t>Precious Plastic Mauritius</a:t>
            </a:r>
          </a:p>
          <a:p>
            <a:pPr lvl="0"/>
            <a:r>
              <a:rPr lang="en-US" dirty="0"/>
              <a:t>Plastic Industries Mauritius</a:t>
            </a:r>
          </a:p>
          <a:p>
            <a:pPr lvl="0"/>
            <a:r>
              <a:rPr lang="en-US" err="1"/>
              <a:t>WeCycle</a:t>
            </a:r>
            <a:r>
              <a:rPr lang="en-US" dirty="0"/>
              <a:t> Mauritius</a:t>
            </a:r>
          </a:p>
          <a:p>
            <a:pPr lvl="0"/>
            <a:r>
              <a:rPr lang="en-US" dirty="0"/>
              <a:t>Green Impact</a:t>
            </a:r>
          </a:p>
          <a:p>
            <a:pPr lvl="0"/>
            <a:r>
              <a:rPr lang="en-US" dirty="0"/>
              <a:t>Logger Mauritius </a:t>
            </a:r>
          </a:p>
          <a:p>
            <a:endParaRPr lang="en-US" dirty="0"/>
          </a:p>
        </p:txBody>
      </p:sp>
      <p:sp>
        <p:nvSpPr>
          <p:cNvPr id="2" name="Title 1"/>
          <p:cNvSpPr>
            <a:spLocks noGrp="1"/>
          </p:cNvSpPr>
          <p:nvPr>
            <p:ph type="title"/>
          </p:nvPr>
        </p:nvSpPr>
        <p:spPr/>
        <p:txBody>
          <a:bodyPr vert="horz" lIns="91440" tIns="45720" rIns="91440" bIns="45720" rtlCol="0" anchor="b" anchorCtr="0">
            <a:normAutofit/>
          </a:bodyPr>
          <a:lstStyle/>
          <a:p>
            <a:r>
              <a:rPr lang="en-US" i="1" dirty="0"/>
              <a:t>Stakeholders Involved</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vert="horz" lIns="91440" tIns="45720" rIns="91440" bIns="45720" rtlCol="0" anchor="b" anchorCtr="0">
            <a:normAutofit/>
          </a:bodyPr>
          <a:lstStyle/>
          <a:p>
            <a:r>
              <a:rPr lang="en-US" i="1" dirty="0"/>
              <a:t>Stakeholders Involved</a:t>
            </a:r>
            <a:r>
              <a:rPr lang="en-US" dirty="0"/>
              <a:t> </a:t>
            </a:r>
          </a:p>
        </p:txBody>
      </p:sp>
      <p:graphicFrame>
        <p:nvGraphicFramePr>
          <p:cNvPr id="5" name="Table 4">
            <a:extLst>
              <a:ext uri="{FF2B5EF4-FFF2-40B4-BE49-F238E27FC236}">
                <a16:creationId xmlns:a16="http://schemas.microsoft.com/office/drawing/2014/main" id="{3B34AF29-4064-429E-A005-469AF8FDE76A}"/>
              </a:ext>
            </a:extLst>
          </p:cNvPr>
          <p:cNvGraphicFramePr>
            <a:graphicFrameLocks noGrp="1"/>
          </p:cNvGraphicFramePr>
          <p:nvPr>
            <p:extLst>
              <p:ext uri="{D42A27DB-BD31-4B8C-83A1-F6EECF244321}">
                <p14:modId xmlns:p14="http://schemas.microsoft.com/office/powerpoint/2010/main" val="1088522127"/>
              </p:ext>
            </p:extLst>
          </p:nvPr>
        </p:nvGraphicFramePr>
        <p:xfrm>
          <a:off x="457200" y="1527408"/>
          <a:ext cx="8229600" cy="4984614"/>
        </p:xfrm>
        <a:graphic>
          <a:graphicData uri="http://schemas.openxmlformats.org/drawingml/2006/table">
            <a:tbl>
              <a:tblPr>
                <a:tableStyleId>{5C22544A-7EE6-4342-B048-85BDC9FD1C3A}</a:tableStyleId>
              </a:tblPr>
              <a:tblGrid>
                <a:gridCol w="4473543">
                  <a:extLst>
                    <a:ext uri="{9D8B030D-6E8A-4147-A177-3AD203B41FA5}">
                      <a16:colId xmlns:a16="http://schemas.microsoft.com/office/drawing/2014/main" val="2344058977"/>
                    </a:ext>
                  </a:extLst>
                </a:gridCol>
                <a:gridCol w="3756057">
                  <a:extLst>
                    <a:ext uri="{9D8B030D-6E8A-4147-A177-3AD203B41FA5}">
                      <a16:colId xmlns:a16="http://schemas.microsoft.com/office/drawing/2014/main" val="3664898604"/>
                    </a:ext>
                  </a:extLst>
                </a:gridCol>
              </a:tblGrid>
              <a:tr h="305010">
                <a:tc>
                  <a:txBody>
                    <a:bodyPr/>
                    <a:lstStyle/>
                    <a:p>
                      <a:pPr algn="ctr" fontAlgn="b"/>
                      <a:r>
                        <a:rPr lang="fr-FR" sz="1600" b="1" i="1" u="none" strike="noStrike">
                          <a:solidFill>
                            <a:srgbClr val="00B050"/>
                          </a:solidFill>
                          <a:effectLst/>
                        </a:rPr>
                        <a:t>Stakeholders </a:t>
                      </a:r>
                      <a:endParaRPr lang="fr-FR" sz="1600" b="1" i="1" u="none" strike="noStrike">
                        <a:solidFill>
                          <a:srgbClr val="00B050"/>
                        </a:solidFill>
                        <a:effectLst/>
                        <a:latin typeface="Calibri"/>
                      </a:endParaRPr>
                    </a:p>
                  </a:txBody>
                  <a:tcPr marL="9525" marR="9525" marT="9525" marB="0" anchor="b"/>
                </a:tc>
                <a:tc>
                  <a:txBody>
                    <a:bodyPr/>
                    <a:lstStyle/>
                    <a:p>
                      <a:pPr algn="ctr" fontAlgn="ctr"/>
                      <a:r>
                        <a:rPr lang="fr-FR" sz="1600" b="1" i="1" u="none" strike="noStrike">
                          <a:solidFill>
                            <a:srgbClr val="00B050"/>
                          </a:solidFill>
                          <a:effectLst/>
                        </a:rPr>
                        <a:t>How was they involved </a:t>
                      </a:r>
                      <a:endParaRPr lang="fr-FR" sz="1600" b="1" i="1" u="none" strike="noStrike">
                        <a:solidFill>
                          <a:srgbClr val="00B050"/>
                        </a:solidFill>
                        <a:effectLst/>
                        <a:latin typeface="Calibri"/>
                      </a:endParaRPr>
                    </a:p>
                  </a:txBody>
                  <a:tcPr marL="9525" marR="9525" marT="9525" marB="0" anchor="ctr"/>
                </a:tc>
                <a:extLst>
                  <a:ext uri="{0D108BD9-81ED-4DB2-BD59-A6C34878D82A}">
                    <a16:rowId xmlns:a16="http://schemas.microsoft.com/office/drawing/2014/main" val="1285448742"/>
                  </a:ext>
                </a:extLst>
              </a:tr>
              <a:tr h="1311871">
                <a:tc>
                  <a:txBody>
                    <a:bodyPr/>
                    <a:lstStyle/>
                    <a:p>
                      <a:pPr algn="l" fontAlgn="ctr"/>
                      <a:r>
                        <a:rPr lang="fr-FR" sz="1600" u="none" strike="noStrike">
                          <a:effectLst/>
                        </a:rPr>
                        <a:t>Precious Plastic Mauritius</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just" fontAlgn="b"/>
                      <a:r>
                        <a:rPr lang="en-GB" sz="1600" u="none" strike="noStrike" dirty="0">
                          <a:effectLst/>
                        </a:rPr>
                        <a:t>They were the main stakeholder involved which gave us the greatest insight, and product knowledge and proper shredder and also we agreed to sign an MOU between us so as to better know where they can help us and vice versa</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8762328"/>
                  </a:ext>
                </a:extLst>
              </a:tr>
              <a:tr h="983904">
                <a:tc>
                  <a:txBody>
                    <a:bodyPr/>
                    <a:lstStyle/>
                    <a:p>
                      <a:pPr algn="l" fontAlgn="ctr"/>
                      <a:r>
                        <a:rPr lang="fr-FR" sz="1600" u="none" strike="noStrike">
                          <a:effectLst/>
                        </a:rPr>
                        <a:t>Plastic Industries Mauritius</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just" fontAlgn="b"/>
                      <a:r>
                        <a:rPr lang="en-GB" sz="1600" u="none" strike="noStrike">
                          <a:effectLst/>
                        </a:rPr>
                        <a:t>They gave us insight as to the way of going forward with the project and to the scale of it but also offered us bins made of recycled plastic</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6939180"/>
                  </a:ext>
                </a:extLst>
              </a:tr>
              <a:tr h="327968">
                <a:tc>
                  <a:txBody>
                    <a:bodyPr/>
                    <a:lstStyle/>
                    <a:p>
                      <a:pPr algn="l" fontAlgn="ctr"/>
                      <a:r>
                        <a:rPr lang="fr-FR" sz="1600" u="none" strike="noStrike">
                          <a:effectLst/>
                        </a:rPr>
                        <a:t>Polypets Recyclers Mauritius</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just" fontAlgn="b"/>
                      <a:r>
                        <a:rPr lang="fr-FR" sz="1600" u="none" strike="noStrike">
                          <a:effectLst/>
                        </a:rPr>
                        <a:t>They offered shredding facility </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1522053"/>
                  </a:ext>
                </a:extLst>
              </a:tr>
              <a:tr h="655936">
                <a:tc>
                  <a:txBody>
                    <a:bodyPr/>
                    <a:lstStyle/>
                    <a:p>
                      <a:pPr algn="l" fontAlgn="ctr"/>
                      <a:r>
                        <a:rPr lang="fr-FR" sz="1600" u="none" strike="noStrike">
                          <a:effectLst/>
                        </a:rPr>
                        <a:t>WeCycle Mauritius</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just" fontAlgn="b"/>
                      <a:r>
                        <a:rPr lang="en-GB" sz="1600" u="none" strike="noStrike">
                          <a:effectLst/>
                        </a:rPr>
                        <a:t>They offered us to collect wastes from the different points that the EP were to set </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4874145"/>
                  </a:ext>
                </a:extLst>
              </a:tr>
              <a:tr h="655936">
                <a:tc>
                  <a:txBody>
                    <a:bodyPr/>
                    <a:lstStyle/>
                    <a:p>
                      <a:pPr algn="l" fontAlgn="ctr"/>
                      <a:r>
                        <a:rPr lang="fr-FR" sz="1600" u="none" strike="noStrike" dirty="0">
                          <a:effectLst/>
                        </a:rPr>
                        <a:t>Green Impact</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fontAlgn="b"/>
                      <a:r>
                        <a:rPr lang="en-GB" sz="1600" u="none" strike="noStrike">
                          <a:effectLst/>
                        </a:rPr>
                        <a:t>They mainly contributed to enlighten us about the actual recycling procedures of the Market</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0942485"/>
                  </a:ext>
                </a:extLst>
              </a:tr>
              <a:tr h="327968">
                <a:tc>
                  <a:txBody>
                    <a:bodyPr/>
                    <a:lstStyle/>
                    <a:p>
                      <a:pPr algn="l" fontAlgn="ctr"/>
                      <a:r>
                        <a:rPr lang="fr-FR" sz="1600" u="none" strike="noStrike" dirty="0">
                          <a:effectLst/>
                        </a:rPr>
                        <a:t>Logger Mauritius</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just" fontAlgn="b"/>
                      <a:r>
                        <a:rPr lang="en-GB" sz="1600" u="none" strike="noStrike" dirty="0">
                          <a:effectLst/>
                        </a:rPr>
                        <a:t>They Provided us with insight for the upcycling process</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0696054"/>
                  </a:ext>
                </a:extLst>
              </a:tr>
            </a:tbl>
          </a:graphicData>
        </a:graphic>
      </p:graphicFrame>
    </p:spTree>
    <p:extLst>
      <p:ext uri="{BB962C8B-B14F-4D97-AF65-F5344CB8AC3E}">
        <p14:creationId xmlns:p14="http://schemas.microsoft.com/office/powerpoint/2010/main" val="25255325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573</TotalTime>
  <Words>1932</Words>
  <Application>Microsoft Office PowerPoint</Application>
  <PresentationFormat>On-screen Show (4:3)</PresentationFormat>
  <Paragraphs>98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EARTHBOUNDS</vt:lpstr>
      <vt:lpstr>Problem Definition</vt:lpstr>
      <vt:lpstr>The Actual Situation</vt:lpstr>
      <vt:lpstr>Data Collected/Analysed</vt:lpstr>
      <vt:lpstr>Innovativeness of solution(s) selected </vt:lpstr>
      <vt:lpstr>Project Implementation Plan</vt:lpstr>
      <vt:lpstr>EarthBounds Facebook Page</vt:lpstr>
      <vt:lpstr>Stakeholders Involved </vt:lpstr>
      <vt:lpstr>Stakeholders Involved </vt:lpstr>
      <vt:lpstr>PowerPoint Presentation</vt:lpstr>
      <vt:lpstr>PowerPoint Presentation</vt:lpstr>
      <vt:lpstr>PowerPoint Presentation</vt:lpstr>
      <vt:lpstr>Actions taken by team members </vt:lpstr>
      <vt:lpstr>Actions taken by team members </vt:lpstr>
      <vt:lpstr>Actions taken by team members </vt:lpstr>
      <vt:lpstr>Difficulties &amp; Challenges encountered</vt:lpstr>
      <vt:lpstr>Difficulties &amp; Challenges encountered</vt:lpstr>
      <vt:lpstr>Difficulties &amp; Challenges encountered</vt:lpstr>
      <vt:lpstr>Difficulties &amp; Challenges encountered</vt:lpstr>
      <vt:lpstr>Difficulties &amp; Challenges encountered</vt:lpstr>
      <vt:lpstr>Difficulties &amp; Challenges encountered</vt:lpstr>
      <vt:lpstr>Difficulties &amp; Challenges encountered</vt:lpstr>
      <vt:lpstr>Ability to solve problem as a team </vt:lpstr>
      <vt:lpstr>Ability to solve problem as a team </vt:lpstr>
      <vt:lpstr>Ability to solve problem as a team </vt:lpstr>
      <vt:lpstr>Ability to solve problem as a team </vt:lpstr>
      <vt:lpstr>Results Achieved</vt:lpstr>
      <vt:lpstr>Sustainability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User</dc:creator>
  <cp:lastModifiedBy>Windows User</cp:lastModifiedBy>
  <cp:revision>174</cp:revision>
  <dcterms:created xsi:type="dcterms:W3CDTF">2021-09-30T17:35:17Z</dcterms:created>
  <dcterms:modified xsi:type="dcterms:W3CDTF">2021-10-02T16:59:08Z</dcterms:modified>
</cp:coreProperties>
</file>